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96" r:id="rId5"/>
    <p:sldId id="290" r:id="rId6"/>
    <p:sldId id="261" r:id="rId7"/>
    <p:sldId id="289" r:id="rId8"/>
    <p:sldId id="286" r:id="rId9"/>
    <p:sldId id="291" r:id="rId10"/>
    <p:sldId id="292" r:id="rId11"/>
    <p:sldId id="293" r:id="rId12"/>
    <p:sldId id="294" r:id="rId13"/>
    <p:sldId id="297" r:id="rId14"/>
    <p:sldId id="301" r:id="rId15"/>
    <p:sldId id="298" r:id="rId16"/>
    <p:sldId id="299" r:id="rId1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3" userDrawn="1">
          <p15:clr>
            <a:srgbClr val="A4A3A4"/>
          </p15:clr>
        </p15:guide>
        <p15:guide id="2" orient="horz" pos="4079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pos="1057" userDrawn="1">
          <p15:clr>
            <a:srgbClr val="A4A3A4"/>
          </p15:clr>
        </p15:guide>
        <p15:guide id="5" pos="6623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4" autoAdjust="0"/>
    <p:restoredTop sz="94685"/>
  </p:normalViewPr>
  <p:slideViewPr>
    <p:cSldViewPr showGuides="1">
      <p:cViewPr varScale="1">
        <p:scale>
          <a:sx n="118" d="100"/>
          <a:sy n="118" d="100"/>
        </p:scale>
        <p:origin x="248" y="392"/>
      </p:cViewPr>
      <p:guideLst>
        <p:guide orient="horz" pos="613"/>
        <p:guide orient="horz" pos="4079"/>
        <p:guide orient="horz" pos="3984"/>
        <p:guide pos="1057"/>
        <p:guide pos="662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F0ACF-17B1-4B0C-9279-BA8C1FFE04F9}" type="datetimeFigureOut">
              <a:rPr lang="sv-SE" smtClean="0"/>
              <a:t>2020-05-06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6B56D-241F-4243-BB82-52CD0FD93A2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510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droppe.png"/>
          <p:cNvPicPr>
            <a:picLocks noChangeAspect="1"/>
          </p:cNvPicPr>
          <p:nvPr userDrawn="1"/>
        </p:nvPicPr>
        <p:blipFill>
          <a:blip r:embed="rId2"/>
          <a:srcRect l="88652"/>
          <a:stretch>
            <a:fillRect/>
          </a:stretch>
        </p:blipFill>
        <p:spPr bwMode="auto">
          <a:xfrm>
            <a:off x="0" y="2339976"/>
            <a:ext cx="381000" cy="210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75683" y="2092325"/>
            <a:ext cx="7858125" cy="13813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2" tIns="35712" rIns="35712" bIns="35712" numCol="1" anchor="b" anchorCtr="0" compatLnSpc="1">
            <a:prstTxWarp prst="textNoShape">
              <a:avLst/>
            </a:prstTxWarp>
          </a:bodyPr>
          <a:lstStyle>
            <a:lvl1pPr algn="l">
              <a:defRPr sz="4400" b="1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sv-SE" noProof="0" dirty="0" err="1">
                <a:sym typeface="Gill Sans" charset="0"/>
              </a:rPr>
              <a:t>Click</a:t>
            </a:r>
            <a:r>
              <a:rPr lang="sv-SE" noProof="0" dirty="0">
                <a:sym typeface="Gill Sans" charset="0"/>
              </a:rPr>
              <a:t> to </a:t>
            </a:r>
            <a:r>
              <a:rPr lang="sv-SE" noProof="0" dirty="0" err="1">
                <a:sym typeface="Gill Sans" charset="0"/>
              </a:rPr>
              <a:t>edit</a:t>
            </a:r>
            <a:r>
              <a:rPr lang="sv-SE" noProof="0" dirty="0">
                <a:sym typeface="Gill Sans" charset="0"/>
              </a:rPr>
              <a:t> Master </a:t>
            </a:r>
            <a:r>
              <a:rPr lang="sv-SE" noProof="0" dirty="0" err="1">
                <a:sym typeface="Gill Sans" charset="0"/>
              </a:rPr>
              <a:t>title</a:t>
            </a:r>
            <a:r>
              <a:rPr lang="sv-SE" noProof="0" dirty="0">
                <a:sym typeface="Gill Sans" charset="0"/>
              </a:rPr>
              <a:t> </a:t>
            </a:r>
            <a:r>
              <a:rPr lang="sv-SE" noProof="0" dirty="0" err="1">
                <a:sym typeface="Gill Sans" charset="0"/>
              </a:rPr>
              <a:t>style</a:t>
            </a:r>
            <a:endParaRPr lang="sv-SE" noProof="0" dirty="0">
              <a:sym typeface="Gill Sans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75683" y="3536156"/>
            <a:ext cx="7858125" cy="7947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2" tIns="35712" rIns="35712" bIns="35712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600" b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sv-SE" noProof="0" dirty="0" err="1">
                <a:sym typeface="Gill Sans" charset="0"/>
              </a:rPr>
              <a:t>Click</a:t>
            </a:r>
            <a:r>
              <a:rPr lang="sv-SE" noProof="0" dirty="0">
                <a:sym typeface="Gill Sans" charset="0"/>
              </a:rPr>
              <a:t> to </a:t>
            </a:r>
            <a:r>
              <a:rPr lang="sv-SE" noProof="0" dirty="0" err="1">
                <a:sym typeface="Gill Sans" charset="0"/>
              </a:rPr>
              <a:t>edit</a:t>
            </a:r>
            <a:r>
              <a:rPr lang="sv-SE" noProof="0" dirty="0">
                <a:sym typeface="Gill Sans" charset="0"/>
              </a:rPr>
              <a:t> Master text</a:t>
            </a:r>
          </a:p>
        </p:txBody>
      </p:sp>
      <p:pic>
        <p:nvPicPr>
          <p:cNvPr id="6" name="Picture 2" descr="droppe_eng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097434" y="2362200"/>
            <a:ext cx="339936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027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4"/>
          <p:cNvSpPr>
            <a:spLocks noGrp="1"/>
          </p:cNvSpPr>
          <p:nvPr>
            <p:ph type="body" sz="quarter" idx="11"/>
          </p:nvPr>
        </p:nvSpPr>
        <p:spPr>
          <a:xfrm>
            <a:off x="1678517" y="1772816"/>
            <a:ext cx="8834967" cy="455178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8117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678517" y="1772816"/>
            <a:ext cx="4417483" cy="4551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096001" y="1772816"/>
            <a:ext cx="4417484" cy="4551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235782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678517" y="1844825"/>
            <a:ext cx="4321472" cy="8821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678517" y="2780928"/>
            <a:ext cx="4318000" cy="352779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93367" y="1844825"/>
            <a:ext cx="4323591" cy="8821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sv-S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Georgia" pitchFamily="18" charset="0"/>
              <a:buNone/>
            </a:pPr>
            <a:r>
              <a:rPr lang="sv-SE" dirty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93368" y="2780928"/>
            <a:ext cx="4320117" cy="3527797"/>
          </a:xfrm>
          <a:prstGeom prst="rect">
            <a:avLst/>
          </a:prstGeom>
        </p:spPr>
        <p:txBody>
          <a:bodyPr/>
          <a:lstStyle>
            <a:lvl1pPr marL="273050" indent="-273050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3525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73050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12" name="Platshållare för bildnumm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28078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numm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20936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7703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droppe_eng.png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304800" y="332656"/>
            <a:ext cx="145626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Platshållare för rubrik 12"/>
          <p:cNvSpPr>
            <a:spLocks noGrp="1"/>
          </p:cNvSpPr>
          <p:nvPr>
            <p:ph type="title"/>
          </p:nvPr>
        </p:nvSpPr>
        <p:spPr>
          <a:xfrm>
            <a:off x="1666795" y="499939"/>
            <a:ext cx="8736971" cy="12816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idx="1"/>
          </p:nvPr>
        </p:nvSpPr>
        <p:spPr>
          <a:xfrm>
            <a:off x="1678517" y="1783357"/>
            <a:ext cx="883496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15" name="Platshållare för bildnummer 14"/>
          <p:cNvSpPr>
            <a:spLocks noGrp="1"/>
          </p:cNvSpPr>
          <p:nvPr>
            <p:ph type="sldNum" sz="quarter" idx="4"/>
          </p:nvPr>
        </p:nvSpPr>
        <p:spPr>
          <a:xfrm>
            <a:off x="10513483" y="6282158"/>
            <a:ext cx="1068916" cy="243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764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marL="0" marR="0" indent="0" algn="l" defTabSz="914400" rtl="0" eaLnBrk="0" fontAlgn="base" latinLnBrk="0" hangingPunct="0">
        <a:lnSpc>
          <a:spcPts val="4000"/>
        </a:lnSpc>
        <a:spcBef>
          <a:spcPct val="0"/>
        </a:spcBef>
        <a:spcAft>
          <a:spcPct val="0"/>
        </a:spcAft>
        <a:buNone/>
        <a:tabLst/>
        <a:defRPr lang="sv-SE" sz="3600" b="1" u="none" kern="1200" noProof="0" dirty="0">
          <a:solidFill>
            <a:schemeClr val="tx1"/>
          </a:solidFill>
          <a:latin typeface="+mj-lt"/>
          <a:ea typeface="+mj-ea"/>
          <a:cs typeface="Arial"/>
          <a:sym typeface="Gill Sans" charset="0"/>
        </a:defRPr>
      </a:lvl1pPr>
    </p:titleStyle>
    <p:bodyStyle>
      <a:lvl1pPr marL="273050" indent="-27305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Georgia" pitchFamily="18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3525" algn="l" defTabSz="914400" rtl="0" eaLnBrk="1" latinLnBrk="0" hangingPunct="1">
        <a:spcBef>
          <a:spcPct val="20000"/>
        </a:spcBef>
        <a:buClr>
          <a:schemeClr val="accent2"/>
        </a:buClr>
        <a:buFont typeface="Georgia" pitchFamily="18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73050" algn="l" defTabSz="914400" rtl="0" eaLnBrk="1" latinLnBrk="0" hangingPunct="1">
        <a:spcBef>
          <a:spcPct val="20000"/>
        </a:spcBef>
        <a:buClr>
          <a:schemeClr val="accent3"/>
        </a:buClr>
        <a:buFont typeface="Georgia" pitchFamily="18" charset="0"/>
        <a:buChar char="●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audio" Target="../media/media19.m4a"/><Relationship Id="rId7" Type="http://schemas.openxmlformats.org/officeDocument/2006/relationships/image" Target="../media/image25.emf"/><Relationship Id="rId2" Type="http://schemas.microsoft.com/office/2007/relationships/media" Target="../media/media19.m4a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0.m4a"/><Relationship Id="rId4" Type="http://schemas.microsoft.com/office/2007/relationships/media" Target="../media/media20.m4a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2.m4a"/><Relationship Id="rId7" Type="http://schemas.openxmlformats.org/officeDocument/2006/relationships/image" Target="../media/image3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7.emf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2.m4a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audio" Target="../media/media23.m4a"/><Relationship Id="rId7" Type="http://schemas.openxmlformats.org/officeDocument/2006/relationships/image" Target="../media/image28.png"/><Relationship Id="rId2" Type="http://schemas.microsoft.com/office/2007/relationships/media" Target="../media/media23.m4a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4.m4a"/><Relationship Id="rId4" Type="http://schemas.microsoft.com/office/2007/relationships/media" Target="../media/media24.m4a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25.m4a"/><Relationship Id="rId7" Type="http://schemas.openxmlformats.org/officeDocument/2006/relationships/image" Target="../media/image3.png"/><Relationship Id="rId2" Type="http://schemas.microsoft.com/office/2007/relationships/media" Target="../media/media25.m4a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6.m4a"/><Relationship Id="rId10" Type="http://schemas.openxmlformats.org/officeDocument/2006/relationships/image" Target="../media/image32.png"/><Relationship Id="rId4" Type="http://schemas.microsoft.com/office/2007/relationships/media" Target="../media/media26.m4a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tiff"/><Relationship Id="rId12" Type="http://schemas.openxmlformats.org/officeDocument/2006/relationships/image" Target="../media/image40.jpe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35.tiff"/><Relationship Id="rId11" Type="http://schemas.openxmlformats.org/officeDocument/2006/relationships/image" Target="../media/image3.png"/><Relationship Id="rId5" Type="http://schemas.openxmlformats.org/officeDocument/2006/relationships/image" Target="../media/image34.tiff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media" Target="../media/media4.m4a"/><Relationship Id="rId7" Type="http://schemas.openxmlformats.org/officeDocument/2006/relationships/image" Target="../media/image5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audio" Target="../media/media4.m4a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media" Target="../media/media6.m4a"/><Relationship Id="rId7" Type="http://schemas.openxmlformats.org/officeDocument/2006/relationships/image" Target="../media/image9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7.m4a"/><Relationship Id="rId7" Type="http://schemas.openxmlformats.org/officeDocument/2006/relationships/image" Target="../media/image11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8.m4a"/><Relationship Id="rId10" Type="http://schemas.openxmlformats.org/officeDocument/2006/relationships/image" Target="../media/image3.png"/><Relationship Id="rId4" Type="http://schemas.microsoft.com/office/2007/relationships/media" Target="../media/media8.m4a"/><Relationship Id="rId9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9.m4a"/><Relationship Id="rId7" Type="http://schemas.openxmlformats.org/officeDocument/2006/relationships/image" Target="../media/image3.png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audio" Target="../media/media10.m4a"/><Relationship Id="rId10" Type="http://schemas.openxmlformats.org/officeDocument/2006/relationships/image" Target="../media/image16.png"/><Relationship Id="rId4" Type="http://schemas.microsoft.com/office/2007/relationships/media" Target="../media/media10.m4a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jp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1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16.m4a"/><Relationship Id="rId7" Type="http://schemas.openxmlformats.org/officeDocument/2006/relationships/hyperlink" Target="http://www.rebeca-lang.org/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4" Type="http://schemas.openxmlformats.org/officeDocument/2006/relationships/audio" Target="../media/media16.m4a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audio" Target="../media/media17.m4a"/><Relationship Id="rId7" Type="http://schemas.openxmlformats.org/officeDocument/2006/relationships/image" Target="../media/image23.emf"/><Relationship Id="rId2" Type="http://schemas.microsoft.com/office/2007/relationships/media" Target="../media/media17.m4a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8.m4a"/><Relationship Id="rId4" Type="http://schemas.microsoft.com/office/2007/relationships/media" Target="../media/media18.m4a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1970086" y="2564904"/>
            <a:ext cx="6286154" cy="1381324"/>
          </a:xfrm>
        </p:spPr>
        <p:txBody>
          <a:bodyPr>
            <a:noAutofit/>
          </a:bodyPr>
          <a:lstStyle/>
          <a:p>
            <a:r>
              <a:rPr lang="en-US" sz="2500" dirty="0" err="1">
                <a:latin typeface="Arial"/>
                <a:cs typeface="Arial"/>
              </a:rPr>
              <a:t>RoboRebeca</a:t>
            </a:r>
            <a:r>
              <a:rPr lang="en-US" sz="2500" dirty="0">
                <a:latin typeface="Arial"/>
                <a:cs typeface="Arial"/>
              </a:rPr>
              <a:t>: A Framework to Design Verified </a:t>
            </a:r>
            <a:r>
              <a:rPr lang="en-US" sz="2500" dirty="0" err="1">
                <a:latin typeface="Arial"/>
                <a:cs typeface="Arial"/>
              </a:rPr>
              <a:t>ROS</a:t>
            </a:r>
            <a:r>
              <a:rPr lang="en-US" sz="2500" dirty="0">
                <a:latin typeface="Arial"/>
                <a:cs typeface="Arial"/>
              </a:rPr>
              <a:t>-based Robotic Programs</a:t>
            </a:r>
            <a:endParaRPr lang="en-US" sz="25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91544" y="5085184"/>
            <a:ext cx="5893594" cy="794742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336" y="4192"/>
            <a:ext cx="406400" cy="4064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7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68"/>
    </mc:Choice>
    <mc:Fallback xmlns="">
      <p:transition spd="slow" advTm="9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2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" objId="2"/>
        <p14:stopEvt time="9236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Rebeca Model in </a:t>
            </a:r>
            <a:r>
              <a:rPr lang="en-US" dirty="0" err="1"/>
              <a:t>RoboRebeca</a:t>
            </a:r>
            <a:r>
              <a:rPr lang="en-US" dirty="0"/>
              <a:t>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9915" y="2204864"/>
            <a:ext cx="7609134" cy="3563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9915" y="2348880"/>
            <a:ext cx="7609134" cy="2971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9336" y="0"/>
            <a:ext cx="406400" cy="4064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2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1"/>
    </mc:Choice>
    <mc:Fallback xmlns="">
      <p:transition spd="slow" advTm="9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44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7"/>
        <p14:stopEvt time="7480" objId="7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Rebeca Model in </a:t>
            </a:r>
            <a:r>
              <a:rPr lang="en-US" dirty="0" err="1"/>
              <a:t>RoboRebeca</a:t>
            </a:r>
            <a:r>
              <a:rPr lang="en-US" dirty="0"/>
              <a:t> (Cont’d)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528" y="1556792"/>
            <a:ext cx="8256001" cy="4656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336" y="7374"/>
            <a:ext cx="406400" cy="4064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3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6"/>
    </mc:Choice>
    <mc:Fallback xmlns="">
      <p:transition spd="slow" advTm="9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4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" objId="2"/>
        <p14:stopEvt time="7532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Scenario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BC32B-9C64-AC41-82F0-DD887582CD0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9" y="2197268"/>
            <a:ext cx="6007920" cy="3379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30674" y="1186981"/>
            <a:ext cx="5761326" cy="5169373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2029" y="93539"/>
            <a:ext cx="406400" cy="4064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6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8"/>
    </mc:Choice>
    <mc:Fallback xmlns="">
      <p:transition spd="slow" advTm="13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8" objId="7"/>
        <p14:stopEvt time="11285" objId="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Synthesis in </a:t>
            </a:r>
            <a:r>
              <a:rPr lang="en-US" dirty="0" err="1"/>
              <a:t>RoboRebeca</a:t>
            </a:r>
            <a:endParaRPr lang="en-US" dirty="0"/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74" y="93539"/>
            <a:ext cx="406400" cy="4064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113882" y="1862764"/>
            <a:ext cx="4762998" cy="2793548"/>
            <a:chOff x="3113882" y="1862764"/>
            <a:chExt cx="4762998" cy="279354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B314ABE-578A-004C-BBD6-A6ECF83C6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3882" y="2132856"/>
              <a:ext cx="4762998" cy="2289000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3113882" y="4509120"/>
              <a:ext cx="4762998" cy="1471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27848" y="1862764"/>
              <a:ext cx="2881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Mapping Rules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1530" y="1296652"/>
            <a:ext cx="3681827" cy="5343974"/>
            <a:chOff x="111530" y="1296652"/>
            <a:chExt cx="3681827" cy="53439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530" y="1556792"/>
              <a:ext cx="2972403" cy="508383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11424" y="1296652"/>
              <a:ext cx="2881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/>
                <a:t>TRebeca</a:t>
              </a:r>
              <a:r>
                <a:rPr lang="en-US" sz="1400" b="1" dirty="0"/>
                <a:t> Model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906829" y="1268760"/>
            <a:ext cx="4225575" cy="5371866"/>
            <a:chOff x="7906829" y="1268760"/>
            <a:chExt cx="4225575" cy="537186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06829" y="1556792"/>
              <a:ext cx="4225575" cy="508383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192344" y="1268760"/>
              <a:ext cx="2881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/>
                <a:t>ROS</a:t>
              </a:r>
              <a:r>
                <a:rPr lang="en-US" sz="1400" b="1" dirty="0"/>
                <a:t> Program</a:t>
              </a:r>
            </a:p>
          </p:txBody>
        </p:sp>
      </p:grp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989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6"/>
    </mc:Choice>
    <mc:Fallback xmlns="">
      <p:transition spd="slow" advTm="10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1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0" objId="11"/>
        <p14:stopEvt time="7748" objId="11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12" y="1489928"/>
            <a:ext cx="1713668" cy="251602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40212" y="3678723"/>
            <a:ext cx="2253226" cy="78323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73050" indent="-2730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Georgia" pitchFamily="18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352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Georgia" pitchFamily="18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730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Georgia" pitchFamily="18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US" sz="1600" b="1" dirty="0" err="1"/>
              <a:t>Marjan</a:t>
            </a:r>
            <a:r>
              <a:rPr lang="en-US" sz="1600" b="1" dirty="0"/>
              <a:t> </a:t>
            </a:r>
            <a:r>
              <a:rPr lang="en-US" sz="1600" b="1" dirty="0" err="1"/>
              <a:t>Sirjani</a:t>
            </a:r>
            <a:endParaRPr lang="en-US" sz="1600" b="1" dirty="0"/>
          </a:p>
          <a:p>
            <a:pPr marL="0" indent="0">
              <a:buFont typeface="Georgia" pitchFamily="18" charset="0"/>
              <a:buNone/>
            </a:pPr>
            <a:r>
              <a:rPr lang="en-US" sz="1600" b="1" dirty="0"/>
              <a:t>MDH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210" y="695225"/>
            <a:ext cx="2798713" cy="2096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963" y="3592801"/>
            <a:ext cx="32893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6210" y="4741631"/>
            <a:ext cx="1314970" cy="1314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66175" y="3421176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Bahar</a:t>
            </a:r>
            <a:r>
              <a:rPr lang="en-US" sz="1600" b="1" dirty="0"/>
              <a:t> </a:t>
            </a:r>
            <a:r>
              <a:rPr lang="en-US" sz="1600" b="1" dirty="0" err="1"/>
              <a:t>Salmani</a:t>
            </a:r>
            <a:endParaRPr lang="en-US" sz="1600" b="1" dirty="0"/>
          </a:p>
          <a:p>
            <a:r>
              <a:rPr lang="en-US" sz="1600" b="1" dirty="0"/>
              <a:t>SU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41303" y="2768212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/>
              <a:t>Torbjörn</a:t>
            </a:r>
            <a:r>
              <a:rPr lang="en-US" sz="1600" b="1"/>
              <a:t> Martinsson</a:t>
            </a:r>
          </a:p>
          <a:p>
            <a:r>
              <a:rPr lang="en-US" sz="1600" b="1"/>
              <a:t>Volvo 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47924" y="5882601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Ehsan </a:t>
            </a:r>
            <a:r>
              <a:rPr lang="en-US" sz="1600" b="1" dirty="0" err="1"/>
              <a:t>Khamespanah</a:t>
            </a:r>
            <a:endParaRPr lang="en-US" sz="1600" b="1" dirty="0"/>
          </a:p>
          <a:p>
            <a:r>
              <a:rPr lang="en-US" sz="1600" b="1" dirty="0"/>
              <a:t>RU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582858" y="5958133"/>
            <a:ext cx="1755521" cy="7832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0253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0253F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0253F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0253F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0253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err="1">
                <a:solidFill>
                  <a:schemeClr val="tx1"/>
                </a:solidFill>
                <a:latin typeface="+mn-lt"/>
                <a:cs typeface="+mn-cs"/>
              </a:rPr>
              <a:t>Saeid</a:t>
            </a:r>
            <a:r>
              <a:rPr lang="en-US" sz="1600" b="1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+mn-lt"/>
                <a:cs typeface="+mn-cs"/>
              </a:rPr>
              <a:t>Dehnavi</a:t>
            </a:r>
            <a:endParaRPr lang="en-US" sz="1600" b="1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+mn-cs"/>
              </a:rPr>
              <a:t>MDH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59" y="4224207"/>
            <a:ext cx="1202938" cy="16372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83319" y="5882601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Ali Sedaghatbaf</a:t>
            </a:r>
          </a:p>
          <a:p>
            <a:r>
              <a:rPr lang="en-US" sz="1600" b="1" dirty="0" err="1"/>
              <a:t>MDH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069003" y="6056601"/>
            <a:ext cx="1417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Jonn</a:t>
            </a:r>
            <a:r>
              <a:rPr lang="en-US" sz="1600" b="1" dirty="0"/>
              <a:t> Lantz </a:t>
            </a:r>
          </a:p>
          <a:p>
            <a:r>
              <a:rPr lang="en-US" sz="1600" b="1" dirty="0"/>
              <a:t>Volvo Cars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6" y="4540181"/>
            <a:ext cx="1425963" cy="14259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751" y="1569500"/>
            <a:ext cx="1595249" cy="184729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6B110-E291-1E43-BCE5-3700ED600A3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2" r="7404"/>
          <a:stretch/>
        </p:blipFill>
        <p:spPr>
          <a:xfrm>
            <a:off x="5644101" y="4180499"/>
            <a:ext cx="2180092" cy="170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2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2"/>
    </mc:Choice>
    <mc:Fallback xmlns="">
      <p:transition spd="slow" advTm="7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Towards an Actor-based Approach to Design Verified </a:t>
            </a:r>
            <a:r>
              <a:rPr lang="en-US" b="1" dirty="0" err="1"/>
              <a:t>ROS</a:t>
            </a:r>
            <a:r>
              <a:rPr lang="en-US" b="1" dirty="0"/>
              <a:t>-based Robotic Programs using Rebeca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Authors: </a:t>
            </a:r>
            <a:r>
              <a:rPr lang="en-US" dirty="0" err="1"/>
              <a:t>Saeid</a:t>
            </a:r>
            <a:r>
              <a:rPr lang="en-US" dirty="0"/>
              <a:t> </a:t>
            </a:r>
            <a:r>
              <a:rPr lang="en-US" dirty="0" err="1"/>
              <a:t>Dehnavi</a:t>
            </a:r>
            <a:r>
              <a:rPr lang="en-US" dirty="0"/>
              <a:t>, Ali Sedaghatbaf, </a:t>
            </a:r>
            <a:r>
              <a:rPr lang="en-US" dirty="0" err="1"/>
              <a:t>Bahar</a:t>
            </a:r>
            <a:r>
              <a:rPr lang="en-US" dirty="0"/>
              <a:t> </a:t>
            </a:r>
            <a:r>
              <a:rPr lang="en-US" dirty="0" err="1"/>
              <a:t>Salmani</a:t>
            </a:r>
            <a:r>
              <a:rPr lang="en-US" dirty="0"/>
              <a:t>, </a:t>
            </a:r>
            <a:r>
              <a:rPr lang="en-US" dirty="0" err="1"/>
              <a:t>Marjan</a:t>
            </a:r>
            <a:r>
              <a:rPr lang="en-US" dirty="0"/>
              <a:t> </a:t>
            </a:r>
            <a:r>
              <a:rPr lang="en-US" dirty="0" err="1"/>
              <a:t>Sirjani</a:t>
            </a:r>
            <a:r>
              <a:rPr lang="en-US" dirty="0"/>
              <a:t>, Mehdi </a:t>
            </a:r>
            <a:r>
              <a:rPr lang="en-US" dirty="0" err="1"/>
              <a:t>Kargahi</a:t>
            </a:r>
            <a:r>
              <a:rPr lang="en-US" dirty="0"/>
              <a:t>, Ehsan </a:t>
            </a:r>
            <a:r>
              <a:rPr lang="en-US" dirty="0" err="1"/>
              <a:t>Khamespanah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680" y="4551682"/>
            <a:ext cx="6840760" cy="1134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78" y="4146873"/>
            <a:ext cx="1395902" cy="153940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7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2"/>
    </mc:Choice>
    <mc:Fallback xmlns="">
      <p:transition spd="slow" advTm="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4188519"/>
            <a:ext cx="2589789" cy="724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57" y="4188519"/>
            <a:ext cx="3030598" cy="720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85" y="3476997"/>
            <a:ext cx="2143125" cy="214312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39478" y="3476997"/>
            <a:ext cx="11750668" cy="2143125"/>
            <a:chOff x="139478" y="3476997"/>
            <a:chExt cx="11750668" cy="214312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78" y="4188519"/>
              <a:ext cx="3054634" cy="7200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201" y="4188519"/>
              <a:ext cx="2589789" cy="72425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293" y="4188519"/>
              <a:ext cx="3030598" cy="720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7021" y="3476997"/>
              <a:ext cx="2143125" cy="2143125"/>
            </a:xfrm>
            <a:prstGeom prst="rect">
              <a:avLst/>
            </a:prstGeom>
          </p:spPr>
        </p:pic>
      </p:grpSp>
      <p:sp>
        <p:nvSpPr>
          <p:cNvPr id="13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678517" y="1772816"/>
            <a:ext cx="8834967" cy="45517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This work is financed by: </a:t>
            </a:r>
            <a:endParaRPr lang="en-US" b="1" dirty="0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2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7"/>
    </mc:Choice>
    <mc:Fallback xmlns="">
      <p:transition spd="slow" advTm="6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1847528" y="499939"/>
            <a:ext cx="7138328" cy="1281670"/>
          </a:xfrm>
        </p:spPr>
        <p:txBody>
          <a:bodyPr/>
          <a:lstStyle/>
          <a:p>
            <a:r>
              <a:rPr lang="en-US" dirty="0"/>
              <a:t>Robots are changing our life!</a:t>
            </a: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</a:t>
            </a:fld>
            <a:endParaRPr lang="sv-SE" dirty="0"/>
          </a:p>
        </p:txBody>
      </p:sp>
      <p:pic>
        <p:nvPicPr>
          <p:cNvPr id="12" name="Picture 4" descr="A construction site&#10;&#10;Description generated with very high confidence">
            <a:extLst>
              <a:ext uri="{FF2B5EF4-FFF2-40B4-BE49-F238E27FC236}">
                <a16:creationId xmlns:a16="http://schemas.microsoft.com/office/drawing/2014/main" id="{E16CC119-205E-D941-86F2-27D8044BE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552" y="1781609"/>
            <a:ext cx="2849884" cy="1864774"/>
          </a:xfrm>
          <a:prstGeom prst="rect">
            <a:avLst/>
          </a:prstGeom>
        </p:spPr>
      </p:pic>
      <p:pic>
        <p:nvPicPr>
          <p:cNvPr id="13" name="Picture 7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AAFBDFB1-B795-794A-84D2-6DB7DFD74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3116" y="4048906"/>
            <a:ext cx="2880320" cy="22332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E4F098-1FBE-3641-BFFB-E0510DB0F65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9" y="1754133"/>
            <a:ext cx="2842963" cy="1892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833014-6708-FB4E-BB22-02EF08D50D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5" y="4149080"/>
            <a:ext cx="2854797" cy="1903198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1344" y="93539"/>
            <a:ext cx="406400" cy="406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8"/>
    </mc:Choice>
    <mc:Fallback xmlns="">
      <p:transition spd="slow" advTm="11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2"/>
        <p14:stopEvt time="10270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03512" y="548680"/>
            <a:ext cx="7418374" cy="1281670"/>
          </a:xfrm>
        </p:spPr>
        <p:txBody>
          <a:bodyPr/>
          <a:lstStyle/>
          <a:p>
            <a:r>
              <a:rPr lang="en-US" dirty="0">
                <a:latin typeface="Arial"/>
              </a:rPr>
              <a:t>They will do it more in the future!</a:t>
            </a:r>
            <a:endParaRPr lang="en-US" dirty="0"/>
          </a:p>
        </p:txBody>
      </p:sp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6" name="Picture 7" descr="A car parked in a parking lot&#10;&#10;Description generated with high confidence">
            <a:extLst>
              <a:ext uri="{FF2B5EF4-FFF2-40B4-BE49-F238E27FC236}">
                <a16:creationId xmlns:a16="http://schemas.microsoft.com/office/drawing/2014/main" id="{EE6BB606-CA69-A243-967F-CFE9C25672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809" y="2145241"/>
            <a:ext cx="2629569" cy="2802288"/>
          </a:xfrm>
          <a:prstGeom prst="rect">
            <a:avLst/>
          </a:prstGeom>
        </p:spPr>
      </p:pic>
      <p:pic>
        <p:nvPicPr>
          <p:cNvPr id="8" name="Picture 12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7386936E-D8D4-0A45-96CC-6D00B2825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702" y="2004337"/>
            <a:ext cx="2823412" cy="3003886"/>
          </a:xfrm>
          <a:prstGeom prst="rect">
            <a:avLst/>
          </a:prstGeom>
        </p:spPr>
      </p:pic>
      <p:pic>
        <p:nvPicPr>
          <p:cNvPr id="9" name="Picture 14" descr="A group of people in uniform&#10;&#10;Description generated with high confidence">
            <a:extLst>
              <a:ext uri="{FF2B5EF4-FFF2-40B4-BE49-F238E27FC236}">
                <a16:creationId xmlns:a16="http://schemas.microsoft.com/office/drawing/2014/main" id="{66DEBEE2-C5FE-DE4C-8FE4-04E137E72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0176" y="2204864"/>
            <a:ext cx="2743200" cy="27432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9336" y="15828"/>
            <a:ext cx="406400" cy="4064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1"/>
    </mc:Choice>
    <mc:Fallback xmlns="">
      <p:transition spd="slow" advTm="8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" objId="4"/>
        <p14:stopEvt time="6724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b="0" smtClean="0"/>
              <a:pPr/>
              <a:t>4</a:t>
            </a:fld>
            <a:endParaRPr lang="sv-SE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63552" y="2996952"/>
            <a:ext cx="1998591" cy="2476552"/>
            <a:chOff x="1765241" y="2996952"/>
            <a:chExt cx="1998591" cy="24765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889EA3-BD9C-9D42-82D0-8F557D88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241" y="2996952"/>
              <a:ext cx="1909280" cy="19092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2AA12F-88A5-0944-B9AB-B8705B7B910C}"/>
                </a:ext>
              </a:extLst>
            </p:cNvPr>
            <p:cNvSpPr/>
            <p:nvPr/>
          </p:nvSpPr>
          <p:spPr>
            <a:xfrm>
              <a:off x="2069188" y="5073394"/>
              <a:ext cx="16946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400"/>
                </a:spcBef>
                <a:buClr>
                  <a:srgbClr val="FF9900"/>
                </a:buClr>
                <a:buSzPct val="125000"/>
              </a:pPr>
              <a:r>
                <a:rPr lang="en-US" sz="2000" b="1" dirty="0"/>
                <a:t>Complex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24747" y="2999729"/>
            <a:ext cx="1924199" cy="2473775"/>
            <a:chOff x="4865693" y="2999729"/>
            <a:chExt cx="1924199" cy="24737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CCE2F0-8041-9441-89FA-C470A81F5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5693" y="2999729"/>
              <a:ext cx="1918028" cy="191802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842077-C011-3847-837F-5CCEB90330A7}"/>
                </a:ext>
              </a:extLst>
            </p:cNvPr>
            <p:cNvSpPr/>
            <p:nvPr/>
          </p:nvSpPr>
          <p:spPr>
            <a:xfrm>
              <a:off x="5095248" y="5073394"/>
              <a:ext cx="16946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400"/>
                </a:spcBef>
                <a:buClr>
                  <a:srgbClr val="FF9900"/>
                </a:buClr>
                <a:buSzPct val="125000"/>
              </a:pPr>
              <a:r>
                <a:rPr lang="en-US" sz="2000" b="1" dirty="0"/>
                <a:t>Inefficient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876879" y="3143745"/>
            <a:ext cx="2604725" cy="2329759"/>
            <a:chOff x="7876879" y="3143745"/>
            <a:chExt cx="2604725" cy="23297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5CC0C-FD74-014F-ACD5-5989312CB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879" y="3143745"/>
              <a:ext cx="2016042" cy="161283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A7BA9C-2F9B-8F4C-B0E3-D9F2E4F10AC7}"/>
                </a:ext>
              </a:extLst>
            </p:cNvPr>
            <p:cNvSpPr/>
            <p:nvPr/>
          </p:nvSpPr>
          <p:spPr>
            <a:xfrm>
              <a:off x="7876879" y="5073394"/>
              <a:ext cx="260472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400"/>
                </a:spcBef>
                <a:buClr>
                  <a:srgbClr val="FF9900"/>
                </a:buClr>
                <a:buSzPct val="125000"/>
              </a:pPr>
              <a:r>
                <a:rPr lang="en-US" sz="2000" b="1" dirty="0"/>
                <a:t>Time consuming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D2AA12F-88A5-0944-B9AB-B8705B7B910C}"/>
              </a:ext>
            </a:extLst>
          </p:cNvPr>
          <p:cNvSpPr/>
          <p:nvPr/>
        </p:nvSpPr>
        <p:spPr>
          <a:xfrm>
            <a:off x="2739312" y="1980135"/>
            <a:ext cx="71063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  <a:buClr>
                <a:srgbClr val="FF9900"/>
              </a:buClr>
              <a:buSzPct val="125000"/>
            </a:pPr>
            <a:r>
              <a:rPr lang="en-US" sz="2400" b="1" dirty="0"/>
              <a:t>I want to program my robot from scratch!</a:t>
            </a:r>
          </a:p>
        </p:txBody>
      </p:sp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592" y="77375"/>
            <a:ext cx="406400" cy="406400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114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69"/>
    </mc:Choice>
    <mc:Fallback xmlns="">
      <p:transition spd="slow" advTm="17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80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14"/>
        <p14:stopEvt time="16853" objId="1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123084" y="6345310"/>
            <a:ext cx="1068916" cy="243186"/>
          </a:xfrm>
        </p:spPr>
        <p:txBody>
          <a:bodyPr/>
          <a:lstStyle/>
          <a:p>
            <a:fld id="{E21FFC3D-594F-4CAE-AAA5-4C3555641468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RoboRebeca</a:t>
            </a:r>
            <a:r>
              <a:rPr lang="en-US" dirty="0"/>
              <a:t> Framework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679" y="7374"/>
            <a:ext cx="406400" cy="4064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729370" y="1460571"/>
            <a:ext cx="2590834" cy="1204782"/>
            <a:chOff x="2119769" y="1397419"/>
            <a:chExt cx="2590834" cy="1204782"/>
          </a:xfrm>
        </p:grpSpPr>
        <p:sp>
          <p:nvSpPr>
            <p:cNvPr id="10" name="TextBox 9"/>
            <p:cNvSpPr txBox="1"/>
            <p:nvPr/>
          </p:nvSpPr>
          <p:spPr>
            <a:xfrm>
              <a:off x="2119769" y="1397419"/>
              <a:ext cx="2590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Timed Rebeca model</a:t>
              </a:r>
            </a:p>
          </p:txBody>
        </p:sp>
        <p:sp>
          <p:nvSpPr>
            <p:cNvPr id="13" name="Vertical Scroll 12"/>
            <p:cNvSpPr/>
            <p:nvPr/>
          </p:nvSpPr>
          <p:spPr>
            <a:xfrm>
              <a:off x="2174076" y="1767604"/>
              <a:ext cx="1241110" cy="834597"/>
            </a:xfrm>
            <a:prstGeom prst="verticalScroll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66352" y="1487850"/>
            <a:ext cx="4489262" cy="1201828"/>
            <a:chOff x="6325003" y="1456774"/>
            <a:chExt cx="4489262" cy="1201828"/>
          </a:xfrm>
        </p:grpSpPr>
        <p:sp>
          <p:nvSpPr>
            <p:cNvPr id="14" name="Right Arrow 13"/>
            <p:cNvSpPr/>
            <p:nvPr/>
          </p:nvSpPr>
          <p:spPr>
            <a:xfrm>
              <a:off x="6325003" y="2077148"/>
              <a:ext cx="1427182" cy="246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00492" y="1456774"/>
              <a:ext cx="31137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/>
                <a:t>ROS</a:t>
              </a:r>
              <a:r>
                <a:rPr lang="en-US" sz="1400" b="1" dirty="0"/>
                <a:t> program</a:t>
              </a:r>
            </a:p>
          </p:txBody>
        </p:sp>
        <p:sp>
          <p:nvSpPr>
            <p:cNvPr id="17" name="Vertical Scroll 16"/>
            <p:cNvSpPr/>
            <p:nvPr/>
          </p:nvSpPr>
          <p:spPr>
            <a:xfrm>
              <a:off x="7718277" y="1824005"/>
              <a:ext cx="1241110" cy="834597"/>
            </a:xfrm>
            <a:prstGeom prst="verticalScroll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01530" y="1812844"/>
              <a:ext cx="1991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Correct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14295" y="2885454"/>
            <a:ext cx="5261867" cy="3876409"/>
            <a:chOff x="6004694" y="2822302"/>
            <a:chExt cx="5261867" cy="3876409"/>
          </a:xfrm>
        </p:grpSpPr>
        <p:sp>
          <p:nvSpPr>
            <p:cNvPr id="20" name="TextBox 19"/>
            <p:cNvSpPr txBox="1"/>
            <p:nvPr/>
          </p:nvSpPr>
          <p:spPr>
            <a:xfrm rot="5400000">
              <a:off x="6530480" y="3663994"/>
              <a:ext cx="19911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Incorrect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52788" y="4862214"/>
              <a:ext cx="31137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State space</a:t>
              </a:r>
            </a:p>
            <a:p>
              <a:r>
                <a:rPr lang="en-US" sz="1400" b="1" dirty="0"/>
                <a:t>(Timed Transition System)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4694" y="4028140"/>
              <a:ext cx="2219926" cy="2670571"/>
            </a:xfrm>
            <a:prstGeom prst="rect">
              <a:avLst/>
            </a:prstGeom>
          </p:spPr>
        </p:pic>
        <p:sp>
          <p:nvSpPr>
            <p:cNvPr id="27" name="Right Arrow 26"/>
            <p:cNvSpPr/>
            <p:nvPr/>
          </p:nvSpPr>
          <p:spPr>
            <a:xfrm rot="5400000">
              <a:off x="6755693" y="3309830"/>
              <a:ext cx="979440" cy="21771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43035" y="2821063"/>
            <a:ext cx="2126088" cy="1254958"/>
            <a:chOff x="223374" y="2773182"/>
            <a:chExt cx="2126088" cy="1254958"/>
          </a:xfrm>
        </p:grpSpPr>
        <p:sp>
          <p:nvSpPr>
            <p:cNvPr id="28" name="Curved Left Arrow 27"/>
            <p:cNvSpPr/>
            <p:nvPr/>
          </p:nvSpPr>
          <p:spPr>
            <a:xfrm rot="10800000">
              <a:off x="1549743" y="2773182"/>
              <a:ext cx="620305" cy="1254958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chemeClr val="tx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23374" y="2924066"/>
              <a:ext cx="2126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Modification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119418" y="1333854"/>
            <a:ext cx="5055867" cy="1487209"/>
            <a:chOff x="3509817" y="1270702"/>
            <a:chExt cx="5055867" cy="1487209"/>
          </a:xfrm>
        </p:grpSpPr>
        <p:sp>
          <p:nvSpPr>
            <p:cNvPr id="31" name="TextBox 30"/>
            <p:cNvSpPr txBox="1"/>
            <p:nvPr/>
          </p:nvSpPr>
          <p:spPr>
            <a:xfrm>
              <a:off x="3615516" y="1814721"/>
              <a:ext cx="2881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Model checking</a:t>
              </a: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3509817" y="2131171"/>
              <a:ext cx="3093332" cy="19614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822" y="1328326"/>
              <a:ext cx="1113880" cy="74423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94216" y="1270702"/>
              <a:ext cx="1771468" cy="1487209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2598656" y="3544602"/>
            <a:ext cx="4890540" cy="3315986"/>
            <a:chOff x="1989055" y="3481450"/>
            <a:chExt cx="4890540" cy="3315986"/>
          </a:xfrm>
        </p:grpSpPr>
        <p:grpSp>
          <p:nvGrpSpPr>
            <p:cNvPr id="19" name="Group 18"/>
            <p:cNvGrpSpPr/>
            <p:nvPr/>
          </p:nvGrpSpPr>
          <p:grpSpPr>
            <a:xfrm>
              <a:off x="1989055" y="3481450"/>
              <a:ext cx="4250961" cy="3315986"/>
              <a:chOff x="1989055" y="3481450"/>
              <a:chExt cx="4250961" cy="3315986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9055" y="3481450"/>
                <a:ext cx="2217840" cy="3139383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954" y="4302174"/>
                <a:ext cx="2495262" cy="2495262"/>
              </a:xfrm>
              <a:prstGeom prst="rect">
                <a:avLst/>
              </a:prstGeom>
            </p:spPr>
          </p:pic>
          <p:sp>
            <p:nvSpPr>
              <p:cNvPr id="22" name="Left Arrow 21"/>
              <p:cNvSpPr/>
              <p:nvPr/>
            </p:nvSpPr>
            <p:spPr>
              <a:xfrm>
                <a:off x="4821377" y="4302173"/>
                <a:ext cx="1418639" cy="254841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4753507" y="4003117"/>
              <a:ext cx="2126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Manual inspection</a:t>
              </a:r>
            </a:p>
          </p:txBody>
        </p:sp>
      </p:grp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167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94"/>
    </mc:Choice>
    <mc:Fallback xmlns="">
      <p:transition spd="slow" advTm="20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9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5"/>
        <p14:stopEvt time="15950" objId="5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909378" y="476672"/>
            <a:ext cx="7418375" cy="1281670"/>
          </a:xfrm>
        </p:spPr>
        <p:txBody>
          <a:bodyPr/>
          <a:lstStyle/>
          <a:p>
            <a:r>
              <a:rPr lang="en-US">
                <a:latin typeface="Arial"/>
              </a:rPr>
              <a:t>Robot </a:t>
            </a:r>
            <a:r>
              <a:rPr lang="en-US" dirty="0">
                <a:latin typeface="Arial"/>
              </a:rPr>
              <a:t>Operating System (ROS)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2060848"/>
            <a:ext cx="4389358" cy="25082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2AA12F-88A5-0944-B9AB-B8705B7B910C}"/>
              </a:ext>
            </a:extLst>
          </p:cNvPr>
          <p:cNvSpPr/>
          <p:nvPr/>
        </p:nvSpPr>
        <p:spPr>
          <a:xfrm>
            <a:off x="1919536" y="5328052"/>
            <a:ext cx="84969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400"/>
              </a:spcBef>
              <a:buClr>
                <a:srgbClr val="FF9900"/>
              </a:buClr>
              <a:buSzPct val="125000"/>
            </a:pPr>
            <a:r>
              <a:rPr lang="en-US" sz="2800" b="1" dirty="0"/>
              <a:t>A set of software libraries and tools that help you build robot applications</a:t>
            </a:r>
            <a:endParaRPr lang="en-US" sz="3200" b="1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7814"/>
            <a:ext cx="406400" cy="4064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1"/>
    </mc:Choice>
    <mc:Fallback xmlns="">
      <p:transition spd="slow" advTm="8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3"/>
        <p14:stopEvt time="8237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839416" y="1730374"/>
            <a:ext cx="8834967" cy="45517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rgbClr val="860000"/>
              </a:buClr>
              <a:buSzPct val="110000"/>
              <a:buFont typeface="Wingdings" pitchFamily="2" charset="2"/>
              <a:buChar char="§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Rebeca: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active o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 l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nguage </a:t>
            </a:r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860000"/>
              </a:buClr>
              <a:buSzPct val="110000"/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Based on Hewitt actors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Concurrent reactive objects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Java-like syntax</a:t>
            </a:r>
          </a:p>
          <a:p>
            <a:pPr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Communication: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Asynchronous message passing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explicit receive</a:t>
            </a:r>
          </a:p>
          <a:p>
            <a:pPr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Computation: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Take a message from top of the queue and execute it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Event-driven</a:t>
            </a:r>
          </a:p>
          <a:p>
            <a:pPr>
              <a:buClr>
                <a:srgbClr val="860000"/>
              </a:buClr>
              <a:buFont typeface="Wingdings" pitchFamily="2" charset="2"/>
              <a:buChar char="§"/>
            </a:pPr>
            <a:r>
              <a:rPr lang="sv-SE" sz="2200" b="1" dirty="0">
                <a:latin typeface="Arial" panose="020B0604020202020204" pitchFamily="34" charset="0"/>
                <a:cs typeface="Arial" panose="020B0604020202020204" pitchFamily="34" charset="0"/>
              </a:rPr>
              <a:t>Timed Rebeca (TRebeca)</a:t>
            </a:r>
            <a:r>
              <a:rPr lang="sv-SE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An extension of Rebeca with timing primitives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Rebeca: The Modeling Language</a:t>
            </a: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328" y="0"/>
            <a:ext cx="406400" cy="4064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340768"/>
            <a:ext cx="4795559" cy="30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84"/>
    </mc:Choice>
    <mc:Fallback xmlns="">
      <p:transition spd="slow" advTm="20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5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" objId="7"/>
        <p14:stopEvt time="19590" objId="7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Callout 4"/>
          <p:cNvSpPr/>
          <p:nvPr/>
        </p:nvSpPr>
        <p:spPr>
          <a:xfrm>
            <a:off x="6035280" y="3061171"/>
            <a:ext cx="1944216" cy="681037"/>
          </a:xfrm>
          <a:prstGeom prst="wedgeEllipse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editor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4C65E4-ABC3-DC47-8D2C-9BEFEB9D9D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41" y="1414034"/>
            <a:ext cx="7135517" cy="40299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Rebeca: Tool Support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75520" y="5668202"/>
            <a:ext cx="3935288" cy="6531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lang="sv-SE" sz="3600" b="1" u="none" kern="1200" noProof="0" dirty="0">
                <a:solidFill>
                  <a:schemeClr val="tx1"/>
                </a:solidFill>
                <a:latin typeface="+mj-lt"/>
                <a:ea typeface="+mj-ea"/>
                <a:cs typeface="Arial"/>
                <a:sym typeface="Gill Sans" charset="0"/>
              </a:defRPr>
            </a:lvl1pPr>
          </a:lstStyle>
          <a:p>
            <a:r>
              <a:rPr lang="en-US" sz="2000">
                <a:solidFill>
                  <a:srgbClr val="002060"/>
                </a:solidFill>
                <a:hlinkClick r:id="rId7"/>
              </a:rPr>
              <a:t>http://www.rebeca-lang.org</a:t>
            </a:r>
            <a:r>
              <a:rPr lang="en-US" sz="2000">
                <a:hlinkClick r:id="rId7"/>
              </a:rPr>
              <a:t>/</a:t>
            </a:r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3582839"/>
            <a:ext cx="3143211" cy="2100110"/>
          </a:xfrm>
          <a:prstGeom prst="rect">
            <a:avLst/>
          </a:prstGeom>
        </p:spPr>
      </p:pic>
      <p:pic>
        <p:nvPicPr>
          <p:cNvPr id="9" name="Picture 4" descr="http://www.rebeca-lang.org/wiki/pub/images/Tools/afr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770" y="3192963"/>
            <a:ext cx="4334913" cy="312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7948536" y="3780707"/>
            <a:ext cx="2539953" cy="563549"/>
          </a:xfrm>
          <a:prstGeom prst="wedgeEllipse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and Property editor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7968239" y="5251581"/>
            <a:ext cx="2677674" cy="743182"/>
          </a:xfrm>
          <a:prstGeom prst="wedgeEllipse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checking result view</a:t>
            </a:r>
          </a:p>
        </p:txBody>
      </p:sp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497" y="30221"/>
            <a:ext cx="406400" cy="40640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5"/>
    </mc:Choice>
    <mc:Fallback xmlns="">
      <p:transition spd="slow" advTm="21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18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" objId="12"/>
        <p14:stopEvt time="20220" objId="1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47528" y="476672"/>
            <a:ext cx="7344816" cy="1281670"/>
          </a:xfrm>
        </p:spPr>
        <p:txBody>
          <a:bodyPr/>
          <a:lstStyle/>
          <a:p>
            <a:r>
              <a:rPr lang="en-US" dirty="0"/>
              <a:t>Rebeca Model in </a:t>
            </a:r>
            <a:r>
              <a:rPr lang="en-US" dirty="0" err="1"/>
              <a:t>RoboRebeca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336" y="1916832"/>
            <a:ext cx="5776657" cy="3660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5993" y="1916832"/>
            <a:ext cx="6159704" cy="3662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9336" y="0"/>
            <a:ext cx="406400" cy="4064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19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6"/>
    </mc:Choice>
    <mc:Fallback xmlns="">
      <p:transition spd="slow" advTm="13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0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" objId="7"/>
        <p14:stopEvt time="13092" objId="7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2.6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1|2.1|1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"/>
</p:tagLst>
</file>

<file path=ppt/theme/theme1.xml><?xml version="1.0" encoding="utf-8"?>
<a:theme xmlns:a="http://schemas.openxmlformats.org/drawingml/2006/main" name="Office-tema">
  <a:themeElements>
    <a:clrScheme name="MälardalensHögskola2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FF88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55"/>
      </a:folHlink>
    </a:clrScheme>
    <a:fontScheme name="Mälardalens högskola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5018</TotalTime>
  <Words>266</Words>
  <Application>Microsoft Macintosh PowerPoint</Application>
  <PresentationFormat>Widescreen</PresentationFormat>
  <Paragraphs>85</Paragraphs>
  <Slides>16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Wingdings</vt:lpstr>
      <vt:lpstr>Office-tema</vt:lpstr>
      <vt:lpstr>RoboRebeca: A Framework to Design Verified ROS-based Robotic Programs</vt:lpstr>
      <vt:lpstr>Robots are changing our life!</vt:lpstr>
      <vt:lpstr>They will do it more in the future!</vt:lpstr>
      <vt:lpstr>Challenges</vt:lpstr>
      <vt:lpstr>RoboRebeca Framework</vt:lpstr>
      <vt:lpstr>Robot Operating System (ROS)</vt:lpstr>
      <vt:lpstr>Rebeca: The Modeling Language</vt:lpstr>
      <vt:lpstr>Rebeca: Tool Support</vt:lpstr>
      <vt:lpstr>Rebeca Model in RoboRebeca</vt:lpstr>
      <vt:lpstr>Rebeca Model in RoboRebeca (Cont’d)</vt:lpstr>
      <vt:lpstr>Rebeca Model in RoboRebeca (Cont’d)</vt:lpstr>
      <vt:lpstr>Movement Scenario</vt:lpstr>
      <vt:lpstr>Code Synthesis in RoboRebeca</vt:lpstr>
      <vt:lpstr>Project Team</vt:lpstr>
      <vt:lpstr>Publication</vt:lpstr>
      <vt:lpstr>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Anna</dc:creator>
  <cp:lastModifiedBy>ehsan ehsan</cp:lastModifiedBy>
  <cp:revision>411</cp:revision>
  <dcterms:created xsi:type="dcterms:W3CDTF">2012-06-18T19:54:16Z</dcterms:created>
  <dcterms:modified xsi:type="dcterms:W3CDTF">2020-05-06T16:49:44Z</dcterms:modified>
</cp:coreProperties>
</file>